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77" r:id="rId2"/>
    <p:sldId id="813" r:id="rId3"/>
    <p:sldId id="739" r:id="rId4"/>
    <p:sldId id="1763" r:id="rId5"/>
    <p:sldId id="1792" r:id="rId6"/>
    <p:sldId id="738" r:id="rId7"/>
    <p:sldId id="1796" r:id="rId8"/>
    <p:sldId id="1799" r:id="rId9"/>
    <p:sldId id="1798" r:id="rId10"/>
    <p:sldId id="1797" r:id="rId11"/>
    <p:sldId id="1800" r:id="rId12"/>
    <p:sldId id="1795" r:id="rId13"/>
    <p:sldId id="336" r:id="rId14"/>
    <p:sldId id="1771" r:id="rId15"/>
    <p:sldId id="1793" r:id="rId16"/>
    <p:sldId id="1794" r:id="rId17"/>
    <p:sldId id="340" r:id="rId18"/>
    <p:sldId id="341" r:id="rId19"/>
    <p:sldId id="338" r:id="rId20"/>
    <p:sldId id="1760" r:id="rId21"/>
    <p:sldId id="1754" r:id="rId22"/>
    <p:sldId id="1756" r:id="rId23"/>
    <p:sldId id="1749" r:id="rId24"/>
    <p:sldId id="1750" r:id="rId25"/>
    <p:sldId id="1766" r:id="rId26"/>
    <p:sldId id="1801" r:id="rId27"/>
    <p:sldId id="1802" r:id="rId28"/>
    <p:sldId id="742" r:id="rId29"/>
    <p:sldId id="307" r:id="rId30"/>
    <p:sldId id="309" r:id="rId31"/>
    <p:sldId id="1762" r:id="rId32"/>
    <p:sldId id="1803" r:id="rId33"/>
    <p:sldId id="732" r:id="rId34"/>
    <p:sldId id="1804" r:id="rId35"/>
    <p:sldId id="733" r:id="rId36"/>
    <p:sldId id="314" r:id="rId37"/>
    <p:sldId id="315" r:id="rId38"/>
    <p:sldId id="2076136546" r:id="rId39"/>
    <p:sldId id="2076136547" r:id="rId40"/>
    <p:sldId id="2076136545" r:id="rId41"/>
    <p:sldId id="258" r:id="rId42"/>
    <p:sldId id="744" r:id="rId43"/>
    <p:sldId id="1778" r:id="rId44"/>
    <p:sldId id="1787" r:id="rId45"/>
    <p:sldId id="1788" r:id="rId46"/>
    <p:sldId id="1790" r:id="rId47"/>
    <p:sldId id="1791" r:id="rId48"/>
    <p:sldId id="2076136543" r:id="rId49"/>
    <p:sldId id="2076136544" r:id="rId50"/>
    <p:sldId id="708" r:id="rId51"/>
    <p:sldId id="718" r:id="rId52"/>
    <p:sldId id="719" r:id="rId53"/>
    <p:sldId id="721" r:id="rId54"/>
    <p:sldId id="1738" r:id="rId55"/>
    <p:sldId id="1739" r:id="rId56"/>
    <p:sldId id="720" r:id="rId57"/>
    <p:sldId id="2076136540" r:id="rId58"/>
    <p:sldId id="2076136541" r:id="rId59"/>
    <p:sldId id="2076136542" r:id="rId6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3842" autoAdjust="0"/>
  </p:normalViewPr>
  <p:slideViewPr>
    <p:cSldViewPr>
      <p:cViewPr varScale="1">
        <p:scale>
          <a:sx n="111" d="100"/>
          <a:sy n="111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8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259EB-46E9-4A72-AC9D-A7B34D917E9F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84A48-E0B8-4BD6-ADF9-3D831AB341E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4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52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5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7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15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5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Estilo Excel, de antes de 2013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639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22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5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22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56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070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76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880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701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0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Estilo Excel, de antes de 2013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506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684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80B4160-3F79-45E8-9A22-543465C55D63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40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Estilo Excel, de antes de 2013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96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Estilo Excel, de antes de 2013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99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Estilo Excel, de antes de 2013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84A48-E0B8-4BD6-ADF9-3D831AB341E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45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9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1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mailto:anabisbe@amby.net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amby.net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s://www.linkedin.com/learning/instructors/ana-maria-bisbe-york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s://www.linkedin.com/in/ambynet/" TargetMode="External"/><Relationship Id="rId7" Type="http://schemas.openxmlformats.org/officeDocument/2006/relationships/image" Target="../media/image9.png"/><Relationship Id="rId2" Type="http://schemas.openxmlformats.org/officeDocument/2006/relationships/hyperlink" Target="mailto:anabisbe@amby.net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learning/instructors/ana-maria-bisbe-york" TargetMode="External"/><Relationship Id="rId4" Type="http://schemas.openxmlformats.org/officeDocument/2006/relationships/hyperlink" Target="https://amby.net/" TargetMode="External"/><Relationship Id="rId9" Type="http://schemas.openxmlformats.org/officeDocument/2006/relationships/image" Target="../media/image1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150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64704"/>
            <a:ext cx="4906888" cy="5361459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962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ulo Mod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82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s-ES"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071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9308" y="274638"/>
            <a:ext cx="7507491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252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s-ES" sz="2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697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ower 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310700" y="1565272"/>
            <a:ext cx="8420100" cy="467204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3500" b="1" noProof="0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ES" sz="3500" b="1" noProof="0" dirty="0">
                <a:solidFill>
                  <a:srgbClr val="4F81BD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Escenarios de modelado</a:t>
            </a:r>
          </a:p>
          <a:p>
            <a:pPr algn="l"/>
            <a:r>
              <a:rPr lang="es-ES" sz="3500" b="1" noProof="0" dirty="0">
                <a:solidFill>
                  <a:srgbClr val="4F81BD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DAX en Power BI</a:t>
            </a: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6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E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 María Bisbé York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Consultora y formadora en Business </a:t>
            </a: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Intelligence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http://amby.net/</a:t>
            </a: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b="0" dirty="0">
                <a:solidFill>
                  <a:srgbClr val="1814AC"/>
                </a:solidFill>
              </a:rPr>
              <a:t>@ambynet 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US" sz="1300" noProof="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Partner</a:t>
            </a: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Power BI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Data </a:t>
            </a: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</a:t>
            </a:r>
            <a:r>
              <a:rPr lang="es-E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MVP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3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Learning Trainer</a:t>
            </a:r>
          </a:p>
          <a:p>
            <a:pPr algn="l"/>
            <a:endParaRPr lang="en-US" sz="1100" dirty="0">
              <a:solidFill>
                <a:schemeClr val="tx1"/>
              </a:solidFill>
              <a:hlinkClick r:id="rId2"/>
            </a:endParaRPr>
          </a:p>
          <a:p>
            <a:pPr algn="l"/>
            <a:r>
              <a:rPr lang="en-US" sz="1100" dirty="0">
                <a:solidFill>
                  <a:schemeClr val="tx1"/>
                </a:solidFill>
                <a:hlinkClick r:id="rId3"/>
              </a:rPr>
              <a:t>anabisbe@amby.net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tx2"/>
                </a:solidFill>
              </a:rPr>
              <a:t>	            </a:t>
            </a:r>
            <a:r>
              <a:rPr lang="en-US" sz="1100" dirty="0">
                <a:solidFill>
                  <a:schemeClr val="tx2"/>
                </a:solidFill>
                <a:hlinkClick r:id="rId4"/>
              </a:rPr>
              <a:t>https://www.linkedin.com/learning/instructors/ana-maria-bisbe-york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  <a:endParaRPr lang="es-ES" sz="1100" dirty="0">
              <a:solidFill>
                <a:schemeClr val="tx2"/>
              </a:solidFill>
            </a:endParaRPr>
          </a:p>
          <a:p>
            <a:pPr algn="l"/>
            <a:endParaRPr lang="es-ES" sz="1100" b="1" noProof="0" dirty="0">
              <a:solidFill>
                <a:schemeClr val="tx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12/04/2020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346325" y="829022"/>
            <a:ext cx="8420100" cy="23876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s-ES" sz="5400" b="1" dirty="0">
              <a:solidFill>
                <a:srgbClr val="4F81BD">
                  <a:lumMod val="50000"/>
                </a:srgb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1" y="676864"/>
            <a:ext cx="2575004" cy="734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1B3045-9376-414B-A491-01B66D4C92F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11" y="5379082"/>
            <a:ext cx="1251777" cy="5067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5B68C6-09F8-4923-BB35-8EFC7C94E9D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51920" y="5373216"/>
            <a:ext cx="1791407" cy="526921"/>
          </a:xfrm>
          <a:prstGeom prst="rect">
            <a:avLst/>
          </a:prstGeom>
        </p:spPr>
      </p:pic>
      <p:pic>
        <p:nvPicPr>
          <p:cNvPr id="13" name="12 Imagen">
            <a:extLst>
              <a:ext uri="{FF2B5EF4-FFF2-40B4-BE49-F238E27FC236}">
                <a16:creationId xmlns:a16="http://schemas.microsoft.com/office/drawing/2014/main" id="{45F98B41-DBC1-4AAA-B0EE-A67330BAF2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59" y="1334667"/>
            <a:ext cx="3775909" cy="28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13 Rectángulo"/>
          <p:cNvSpPr/>
          <p:nvPr userDrawn="1"/>
        </p:nvSpPr>
        <p:spPr>
          <a:xfrm>
            <a:off x="597308" y="1115362"/>
            <a:ext cx="80071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Ana María Bisbé York</a:t>
            </a:r>
          </a:p>
          <a:p>
            <a:r>
              <a:rPr lang="es-ES" sz="2000" dirty="0"/>
              <a:t>Business </a:t>
            </a:r>
            <a:r>
              <a:rPr lang="en-US" sz="2000" noProof="0" dirty="0"/>
              <a:t>Intelligence Consulting </a:t>
            </a:r>
            <a:r>
              <a:rPr lang="es-ES" sz="2000" dirty="0"/>
              <a:t>| </a:t>
            </a:r>
            <a:r>
              <a:rPr lang="es-ES" sz="2000" dirty="0">
                <a:hlinkClick r:id="rId2"/>
              </a:rPr>
              <a:t>anabisbe@amby.net</a:t>
            </a:r>
            <a:endParaRPr lang="es-ES" sz="2000" dirty="0"/>
          </a:p>
          <a:p>
            <a:r>
              <a:rPr lang="es-ES" sz="2000" dirty="0"/>
              <a:t>Microsoft </a:t>
            </a:r>
            <a:r>
              <a:rPr lang="en-US" sz="2000" noProof="0" dirty="0"/>
              <a:t>Partner</a:t>
            </a:r>
            <a:r>
              <a:rPr lang="es-ES" sz="2000" dirty="0"/>
              <a:t> Power BI | Microsoft Data </a:t>
            </a:r>
            <a:r>
              <a:rPr lang="en-US" sz="2000" noProof="0" dirty="0"/>
              <a:t>Platform</a:t>
            </a:r>
            <a:r>
              <a:rPr lang="es-ES" sz="2000" dirty="0"/>
              <a:t> MVP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0070C0"/>
                </a:solidFill>
              </a:rPr>
              <a:t>@ambynet </a:t>
            </a:r>
            <a:r>
              <a:rPr lang="es-ES" sz="2000" dirty="0"/>
              <a:t>| </a:t>
            </a:r>
            <a:r>
              <a:rPr lang="es-ES" sz="1800" dirty="0">
                <a:hlinkClick r:id="rId3"/>
              </a:rPr>
              <a:t>https://www.linkedin.com/in/ambynet/</a:t>
            </a:r>
            <a:r>
              <a:rPr lang="es-ES" sz="1800" dirty="0"/>
              <a:t> </a:t>
            </a:r>
            <a:r>
              <a:rPr lang="es-ES" sz="2000" dirty="0"/>
              <a:t>| </a:t>
            </a:r>
            <a:r>
              <a:rPr lang="es-ES" sz="1800" dirty="0">
                <a:hlinkClick r:id="rId4"/>
              </a:rPr>
              <a:t>https://amby.net/</a:t>
            </a:r>
            <a:r>
              <a:rPr lang="es-ES" sz="2000" dirty="0"/>
              <a:t> LinkedIn </a:t>
            </a:r>
            <a:r>
              <a:rPr lang="en-US" sz="2000" noProof="0" dirty="0"/>
              <a:t>Learning Trainer </a:t>
            </a:r>
            <a:r>
              <a:rPr lang="en-US" sz="1600" dirty="0">
                <a:solidFill>
                  <a:schemeClr val="tx2"/>
                </a:solidFill>
                <a:hlinkClick r:id="rId5"/>
              </a:rPr>
              <a:t>https://www.linkedin.com/learning/instructors/ana-maria-bisbe-york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endParaRPr lang="es-ES" sz="2000" dirty="0"/>
          </a:p>
        </p:txBody>
      </p:sp>
      <p:sp>
        <p:nvSpPr>
          <p:cNvPr id="15" name="1 Título"/>
          <p:cNvSpPr>
            <a:spLocks noGrp="1"/>
          </p:cNvSpPr>
          <p:nvPr>
            <p:ph type="title" hasCustomPrompt="1"/>
          </p:nvPr>
        </p:nvSpPr>
        <p:spPr>
          <a:xfrm>
            <a:off x="1187624" y="274638"/>
            <a:ext cx="7499176" cy="324000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2400" baseline="0">
                <a:solidFill>
                  <a:schemeClr val="bg1"/>
                </a:solidFill>
                <a:latin typeface="Candara" panose="020E0502030303020204" pitchFamily="34" charset="0"/>
                <a:sym typeface="Wingdings" panose="05000000000000000000" pitchFamily="2" charset="2"/>
              </a:defRPr>
            </a:lvl1pPr>
          </a:lstStyle>
          <a:p>
            <a:pPr marL="0" lvl="0"/>
            <a:r>
              <a:rPr lang="es-ES" dirty="0"/>
              <a:t>¡Gracias! </a:t>
            </a:r>
          </a:p>
        </p:txBody>
      </p:sp>
      <p:sp>
        <p:nvSpPr>
          <p:cNvPr id="16" name="Rectangle 18"/>
          <p:cNvSpPr>
            <a:spLocks noChangeArrowheads="1"/>
          </p:cNvSpPr>
          <p:nvPr userDrawn="1"/>
        </p:nvSpPr>
        <p:spPr bwMode="auto">
          <a:xfrm>
            <a:off x="650672" y="273600"/>
            <a:ext cx="444500" cy="3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buNone/>
            </a:pPr>
            <a:endParaRPr lang="es-ES" sz="2400" noProof="1">
              <a:solidFill>
                <a:schemeClr val="bg1"/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917913-D235-4848-9156-DFE69481E1D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74" y="1572132"/>
            <a:ext cx="1385210" cy="5607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6F7402-4676-496E-8996-7A468F9BA59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59774" y="2765910"/>
            <a:ext cx="1134433" cy="333680"/>
          </a:xfrm>
          <a:prstGeom prst="rect">
            <a:avLst/>
          </a:prstGeom>
        </p:spPr>
      </p:pic>
      <p:pic>
        <p:nvPicPr>
          <p:cNvPr id="17" name="8 Imagen">
            <a:extLst>
              <a:ext uri="{FF2B5EF4-FFF2-40B4-BE49-F238E27FC236}">
                <a16:creationId xmlns:a16="http://schemas.microsoft.com/office/drawing/2014/main" id="{927E8DA3-5954-4DB2-ADA8-B1B77C59FF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7" y="3462789"/>
            <a:ext cx="2957783" cy="2167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5CEE9A-F25D-43EE-AF06-0CBF4B04C3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8" y="3087414"/>
            <a:ext cx="3874540" cy="29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2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gif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5328-445F-454F-895B-04E87FFDDA4C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69C93-6E70-4D61-BE3F-207CE4BF3D8E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86" b="64546"/>
          <a:stretch/>
        </p:blipFill>
        <p:spPr>
          <a:xfrm>
            <a:off x="0" y="6295115"/>
            <a:ext cx="9144000" cy="562886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9BC55-D78F-4B07-BCC2-583F34E50C7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62" y="6384158"/>
            <a:ext cx="3195638" cy="470395"/>
          </a:xfrm>
          <a:prstGeom prst="rect">
            <a:avLst/>
          </a:prstGeom>
        </p:spPr>
      </p:pic>
      <p:sp>
        <p:nvSpPr>
          <p:cNvPr id="10" name="93 Rectángulo"/>
          <p:cNvSpPr>
            <a:spLocks noChangeArrowheads="1"/>
          </p:cNvSpPr>
          <p:nvPr userDrawn="1"/>
        </p:nvSpPr>
        <p:spPr bwMode="auto">
          <a:xfrm>
            <a:off x="126153" y="6295114"/>
            <a:ext cx="18894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r>
              <a:rPr lang="en-US" altLang="es-ES" sz="1600" b="1" dirty="0">
                <a:solidFill>
                  <a:schemeClr val="bg1"/>
                </a:solidFill>
                <a:latin typeface="Georgia" pitchFamily="18" charset="0"/>
              </a:rPr>
              <a:t>Amby.Net</a:t>
            </a:r>
          </a:p>
        </p:txBody>
      </p:sp>
      <p:sp>
        <p:nvSpPr>
          <p:cNvPr id="11" name="Text Box 446"/>
          <p:cNvSpPr txBox="1">
            <a:spLocks noChangeArrowheads="1"/>
          </p:cNvSpPr>
          <p:nvPr userDrawn="1"/>
        </p:nvSpPr>
        <p:spPr bwMode="auto">
          <a:xfrm>
            <a:off x="3481712" y="6150570"/>
            <a:ext cx="293559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endParaRPr lang="en-US" altLang="es-ES" sz="1000" dirty="0">
              <a:solidFill>
                <a:schemeClr val="bg1"/>
              </a:solidFill>
              <a:latin typeface="Gill Sans MT Condensed" pitchFamily="34" charset="0"/>
              <a:sym typeface="Webdings" pitchFamily="18" charset="2"/>
            </a:endParaRPr>
          </a:p>
          <a:p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    </a:t>
            </a:r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</a:rPr>
              <a:t>(+34) 650 821 648</a:t>
            </a:r>
          </a:p>
          <a:p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     anabisbe@amby.net</a:t>
            </a:r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</a:t>
            </a:r>
          </a:p>
          <a:p>
            <a:r>
              <a:rPr lang="en-US" altLang="es-ES" sz="1000" dirty="0">
                <a:solidFill>
                  <a:schemeClr val="bg1"/>
                </a:solidFill>
                <a:latin typeface="Gill Sans MT Condensed" pitchFamily="34" charset="0"/>
                <a:sym typeface="Wingdings" pitchFamily="2" charset="2"/>
              </a:rPr>
              <a:t>     </a:t>
            </a:r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http://www.amby.net</a:t>
            </a:r>
          </a:p>
          <a:p>
            <a:r>
              <a:rPr lang="es-ES_tradnl" altLang="es-ES" sz="1000" dirty="0">
                <a:solidFill>
                  <a:schemeClr val="bg1"/>
                </a:solidFill>
                <a:latin typeface="Gill Sans MT Condensed" pitchFamily="34" charset="0"/>
              </a:rPr>
              <a:t>     </a:t>
            </a:r>
            <a:endParaRPr lang="en-US" altLang="es-ES" sz="1000" dirty="0">
              <a:solidFill>
                <a:schemeClr val="bg1"/>
              </a:solidFill>
              <a:latin typeface="Gill Sans MT Condensed" pitchFamily="34" charset="0"/>
            </a:endParaRPr>
          </a:p>
        </p:txBody>
      </p:sp>
      <p:pic>
        <p:nvPicPr>
          <p:cNvPr id="12" name="97 Imagen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20" y="6380634"/>
            <a:ext cx="63541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233 Imag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t="13522" r="15800" b="15714"/>
          <a:stretch>
            <a:fillRect/>
          </a:stretch>
        </p:blipFill>
        <p:spPr bwMode="auto">
          <a:xfrm>
            <a:off x="3583952" y="6683821"/>
            <a:ext cx="105639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7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27" y="6542326"/>
            <a:ext cx="106488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24" b="22939"/>
          <a:stretch/>
        </p:blipFill>
        <p:spPr>
          <a:xfrm>
            <a:off x="1727200" y="6346057"/>
            <a:ext cx="558580" cy="502001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6383506"/>
            <a:ext cx="841375" cy="405415"/>
          </a:xfrm>
          <a:prstGeom prst="rect">
            <a:avLst/>
          </a:prstGeom>
        </p:spPr>
      </p:pic>
      <p:sp>
        <p:nvSpPr>
          <p:cNvPr id="17" name="Text Box 444"/>
          <p:cNvSpPr txBox="1">
            <a:spLocks noChangeArrowheads="1"/>
          </p:cNvSpPr>
          <p:nvPr userDrawn="1"/>
        </p:nvSpPr>
        <p:spPr bwMode="auto">
          <a:xfrm>
            <a:off x="0" y="6541177"/>
            <a:ext cx="13223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Viner Hand ITC" pitchFamily="66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Viner Hand ITC" pitchFamily="66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Viner Hand ITC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Viner Hand ITC" pitchFamily="66" charset="0"/>
              </a:defRPr>
            </a:lvl9pPr>
          </a:lstStyle>
          <a:p>
            <a:pPr algn="r">
              <a:defRPr/>
            </a:pPr>
            <a:r>
              <a:rPr lang="es-ES_tradnl" altLang="es-ES" sz="700" b="1" dirty="0">
                <a:solidFill>
                  <a:schemeClr val="bg1"/>
                </a:solidFill>
                <a:latin typeface="Gill Sans MT" pitchFamily="34" charset="0"/>
              </a:rPr>
              <a:t>Ana María Bisbé York</a:t>
            </a:r>
          </a:p>
          <a:p>
            <a:pPr algn="r">
              <a:defRPr/>
            </a:pPr>
            <a:r>
              <a:rPr lang="en-US" altLang="es-ES" sz="800" dirty="0">
                <a:solidFill>
                  <a:schemeClr val="bg1"/>
                </a:solidFill>
                <a:latin typeface="Gill Sans MT Condensed" pitchFamily="34" charset="0"/>
              </a:rPr>
              <a:t>Business Intelligence Consultant</a:t>
            </a:r>
            <a:endParaRPr lang="es-ES_tradnl" altLang="es-ES" sz="800" dirty="0">
              <a:solidFill>
                <a:schemeClr val="bg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0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72" r:id="rId3"/>
    <p:sldLayoutId id="2147483653" r:id="rId4"/>
    <p:sldLayoutId id="2147483663" r:id="rId5"/>
    <p:sldLayoutId id="2147483654" r:id="rId6"/>
    <p:sldLayoutId id="2147483673" r:id="rId7"/>
    <p:sldLayoutId id="2147483674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train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70-778-Analyzing-Visualizing-Using-Microsoft/dp/150930702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dp/073569835X/?tag=wwwsqlbicom0f-2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Analyzing-Power-Pivot-Business-Skills/dp/150930276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zon.es/Beginning-DAX-Power-BI-Intelligence-ebook/dp/B07BVBSJG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gp/book/978148424896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ower-bi-esenci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ower-bi-avanzad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aprende-analisis-de-dato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ower-bi-para-principiantes-analisis-de-dato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excel-business-intelligence-3-power-pivot-y-da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o.poweredsolutions.c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ed-learning/" TargetMode="External"/><Relationship Id="rId7" Type="http://schemas.openxmlformats.org/officeDocument/2006/relationships/image" Target="../media/image120.png"/><Relationship Id="rId2" Type="http://schemas.openxmlformats.org/officeDocument/2006/relationships/hyperlink" Target="https://docs.microsoft.com/en-us/learn/browse/?term=power%20b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hyperlink" Target="https://docs.microsoft.com/en-us/power-bi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p1vaKzpfvoGai0vE5VJ0w" TargetMode="External"/><Relationship Id="rId2" Type="http://schemas.openxmlformats.org/officeDocument/2006/relationships/hyperlink" Target="https://www.youtube.com/user/mspowerb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iusergroup.com/home" TargetMode="External"/><Relationship Id="rId2" Type="http://schemas.openxmlformats.org/officeDocument/2006/relationships/hyperlink" Target="https://community.powerbi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D814EA-A333-46EC-9074-2386EAD9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32" y="4941168"/>
            <a:ext cx="1431694" cy="4623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4FDB3E-8800-4A35-A8EE-FE3F3BA7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32" y="5517232"/>
            <a:ext cx="1292323" cy="7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Medidas base sobre más de una columna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" dirty="0"/>
              <a:t>Agregar columnas de más de una tabla</a:t>
            </a:r>
          </a:p>
          <a:p>
            <a:pPr lvl="1"/>
            <a:endParaRPr lang="es-ES" dirty="0"/>
          </a:p>
          <a:p>
            <a:pPr lvl="2"/>
            <a:r>
              <a:rPr lang="es-ES" dirty="0"/>
              <a:t>Iteradores DAX</a:t>
            </a:r>
          </a:p>
          <a:p>
            <a:pPr lvl="2"/>
            <a:r>
              <a:rPr lang="es-ES" dirty="0"/>
              <a:t>Relaciones entre tablas del modelo</a:t>
            </a:r>
          </a:p>
          <a:p>
            <a:pPr lvl="2"/>
            <a:r>
              <a:rPr lang="es-ES" dirty="0"/>
              <a:t>Funciones de relación o navegación</a:t>
            </a:r>
          </a:p>
          <a:p>
            <a:pPr lvl="3"/>
            <a:r>
              <a:rPr lang="es-ES" dirty="0"/>
              <a:t>RELATED() o RELATEDTABLE()</a:t>
            </a:r>
          </a:p>
          <a:p>
            <a:pPr lvl="2"/>
            <a:r>
              <a:rPr lang="es-ES" dirty="0"/>
              <a:t>No crear columnas calculadas</a:t>
            </a:r>
          </a:p>
          <a:p>
            <a:pPr lvl="2"/>
            <a:r>
              <a:rPr lang="es-ES" dirty="0"/>
              <a:t>No romper la estructura del modelo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21DEE9-B815-4052-B335-7AC5921B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4383088"/>
            <a:ext cx="2619375" cy="1743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E327B4-BC0D-47B2-B6ED-257F3D40C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268760"/>
            <a:ext cx="49625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2D181F-3FDA-424B-BA98-F4AF91D6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Reutilizar medidas base sin modificar contexto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50C5866-82BB-4019-9C1D-C722448B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Reutilizar medidas directamente</a:t>
            </a:r>
          </a:p>
          <a:p>
            <a:endParaRPr lang="es-ES" dirty="0"/>
          </a:p>
          <a:p>
            <a:r>
              <a:rPr lang="es-ES" dirty="0"/>
              <a:t>Utilizar variables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9A6B7B-D0E2-45C0-A02A-20387152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12776"/>
            <a:ext cx="5227767" cy="387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A97A22-497D-49D2-A785-B013BF92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3" y="2558872"/>
            <a:ext cx="8229600" cy="11744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ABA254-14A8-4AA7-895A-FC658B35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37" y="3955848"/>
            <a:ext cx="83343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Filtros, lógica de negocio y DAX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6DA61A-54E1-486C-A7F2-F49C6B457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Filtros y contextos en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medidas devuelven resultados diferentes, en dependencia de:</a:t>
            </a:r>
          </a:p>
          <a:p>
            <a:pPr lvl="1"/>
            <a:r>
              <a:rPr lang="es-ES" dirty="0"/>
              <a:t>La expresión DAX</a:t>
            </a:r>
          </a:p>
          <a:p>
            <a:pPr lvl="1"/>
            <a:r>
              <a:rPr lang="es-ES" dirty="0"/>
              <a:t>Los filtros que se apliquen desde las visualizaciones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11AB4B-C45B-4215-A4E2-59752DCF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916832"/>
            <a:ext cx="4121971" cy="4320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9BA1BD-C1F8-4C64-8ED4-197EDD49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74" y="3316871"/>
            <a:ext cx="1253710" cy="15074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685D83A-5D3A-4ACD-9468-0C62AA6E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77" y="3300459"/>
            <a:ext cx="1518820" cy="16093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D56FEB-2B59-4753-9270-037401C5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841" y="3284984"/>
            <a:ext cx="3075461" cy="16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Filtros y contextos en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resultado depende</a:t>
            </a:r>
          </a:p>
          <a:p>
            <a:pPr lvl="2"/>
            <a:r>
              <a:rPr lang="es-ES" dirty="0"/>
              <a:t>De filtros de usuario desde segmentadores o panel de filtrado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C3ED61-53C2-46F7-B9C6-0D44F5AA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2276873"/>
            <a:ext cx="9090798" cy="35283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797567-DA1C-4148-AD35-5B3BC41D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3"/>
            <a:ext cx="9144000" cy="35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6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Contextos y visualizaciones</a:t>
            </a:r>
          </a:p>
          <a:p>
            <a:pPr lvl="1"/>
            <a:r>
              <a:rPr lang="es-ES" dirty="0"/>
              <a:t>Panel de filtros vs DAX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896" lvl="1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D573CF-CA11-45C8-A3F9-5F4EEE76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70" y="1900133"/>
            <a:ext cx="1448959" cy="30905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59392-D2DD-4B31-8A7A-7A8A46DEB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04" y="5156797"/>
            <a:ext cx="1859824" cy="9693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DD51F0-3C04-4ACB-BE3D-133DAEAF2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2780928"/>
            <a:ext cx="2120809" cy="10721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88949A-16C4-4244-9CC6-2F126C546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675" y="705968"/>
            <a:ext cx="3055124" cy="11221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984F92-4D7C-4719-BD11-1AB1E0062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2123704"/>
            <a:ext cx="32194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Contextos y visualizaciones</a:t>
            </a:r>
          </a:p>
          <a:p>
            <a:pPr lvl="1"/>
            <a:r>
              <a:rPr lang="es-ES" dirty="0"/>
              <a:t>Panel de filtros vs DAX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Tratar el mensaje “(En Blanco)”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896" lvl="1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AA52A9A-4746-475B-90AD-0A502D00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138362"/>
            <a:ext cx="7153275" cy="2581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C84C4F-4075-4545-B2F4-E067DEEC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6" y="2122487"/>
            <a:ext cx="6905625" cy="28765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04DC5C-58DA-4638-A3FD-1EB2FCFA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675" y="705968"/>
            <a:ext cx="3055124" cy="11221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E3FA92-F92E-4936-94E7-51DBFD5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5549900"/>
            <a:ext cx="5143500" cy="304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9A742A-0532-4A2C-A5AC-B785255CA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611" y="5057772"/>
            <a:ext cx="12192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Contextos y comparaciones</a:t>
            </a:r>
          </a:p>
          <a:p>
            <a:pPr lvl="1"/>
            <a:r>
              <a:rPr lang="es-ES" dirty="0"/>
              <a:t>Comparar por una categoría o columna de datos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896" lvl="1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3BB9C9-C823-4838-B826-184806BB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99" y="1975286"/>
            <a:ext cx="4121971" cy="432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6A4847D-0CD9-486E-B496-0E695D3F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32" y="1852674"/>
            <a:ext cx="3022079" cy="7175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205A77C-EC10-4457-8ED1-E5D0BE73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0" y="3429000"/>
            <a:ext cx="2926285" cy="22350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4AF20F5-1CBE-4454-A665-44D10C39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821" y="3445433"/>
            <a:ext cx="3787799" cy="22350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13B142D-A3E3-4BCE-A78A-6AF2930FB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82" y="2719266"/>
            <a:ext cx="3219450" cy="5810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E56CD4F-AB3A-4B69-A95A-BE35E0149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1248" y="2891482"/>
            <a:ext cx="45910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ym typeface="Wingdings" panose="05000000000000000000" pitchFamily="2" charset="2"/>
              </a:rPr>
              <a:t>Medidas rápidas</a:t>
            </a: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endParaRPr lang="es-ES" dirty="0">
              <a:sym typeface="Wingdings" panose="05000000000000000000" pitchFamily="2" charset="2"/>
            </a:endParaRPr>
          </a:p>
          <a:p>
            <a:pPr lvl="1"/>
            <a:r>
              <a:rPr lang="es-ES" dirty="0">
                <a:sym typeface="Wingdings" panose="05000000000000000000" pitchFamily="2" charset="2"/>
              </a:rPr>
              <a:t>Para ir más rápido, la expresión la crea Power BI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Para aprender DAX 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31DB5D-8DEC-41A6-8795-38303F17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12776"/>
            <a:ext cx="3672408" cy="33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Reemplazar el contexto de filtro existente</a:t>
            </a:r>
          </a:p>
          <a:p>
            <a:pPr lvl="1"/>
            <a:r>
              <a:rPr lang="es-ES" dirty="0"/>
              <a:t>Uso de CALCULATE() o CALCULATETABLE()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99977E-0693-4B41-867A-829A4F3E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02978"/>
            <a:ext cx="2926285" cy="22350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860E16-EB42-4D67-A55D-66EC33346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33" y="2029084"/>
            <a:ext cx="32194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D847A-C6EE-46CD-802E-8BFB5719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A8F879-AD0C-4A0D-BD79-B500A5FA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Modelado Tabular</a:t>
            </a:r>
          </a:p>
          <a:p>
            <a:r>
              <a:rPr lang="es-ES" dirty="0"/>
              <a:t>Medidas base con DAX</a:t>
            </a:r>
          </a:p>
          <a:p>
            <a:r>
              <a:rPr lang="es-ES" dirty="0"/>
              <a:t>Filtros, lógica de negocio y DAX</a:t>
            </a:r>
          </a:p>
          <a:p>
            <a:pPr lvl="1"/>
            <a:r>
              <a:rPr lang="es-ES" dirty="0"/>
              <a:t>Contextos</a:t>
            </a:r>
          </a:p>
          <a:p>
            <a:pPr lvl="1"/>
            <a:r>
              <a:rPr lang="es-ES" dirty="0"/>
              <a:t>Los totales en DAX</a:t>
            </a:r>
          </a:p>
          <a:p>
            <a:pPr lvl="1"/>
            <a:r>
              <a:rPr lang="es-ES" dirty="0"/>
              <a:t>Dirección de filtro cruzado</a:t>
            </a:r>
          </a:p>
          <a:p>
            <a:r>
              <a:rPr lang="es-ES" dirty="0"/>
              <a:t>BI de tiempo con DAX</a:t>
            </a:r>
          </a:p>
          <a:p>
            <a:pPr lvl="1"/>
            <a:r>
              <a:rPr lang="es-ES" dirty="0"/>
              <a:t>Varias fechas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7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Comprobar el contexto existente</a:t>
            </a:r>
          </a:p>
          <a:p>
            <a:pPr lvl="1"/>
            <a:r>
              <a:rPr lang="es-ES" dirty="0"/>
              <a:t>Función VALUES()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426D00-8E2E-4FBC-B2E6-7B8DAA6E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16" y="2759229"/>
            <a:ext cx="4019550" cy="2705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0C8361-558E-4518-AAB3-8A6A8869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741" y="1916832"/>
            <a:ext cx="5067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Ignorar el contexto existente</a:t>
            </a:r>
          </a:p>
          <a:p>
            <a:pPr lvl="1"/>
            <a:r>
              <a:rPr lang="es-ES" dirty="0"/>
              <a:t>Función ALL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A5D0AE-99C9-4BD5-A2C2-BB888D6E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476625" cy="53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4F3433-815D-4891-B3B6-C0C27557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611949"/>
            <a:ext cx="3600450" cy="533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3804BC-858D-4981-8BFB-CD41B6DE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76" y="3547872"/>
            <a:ext cx="6873100" cy="20755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4F7BF0-0D3F-435B-B08F-45F0E5BB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652" y="3006161"/>
            <a:ext cx="1368448" cy="26172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711B38-477E-40C0-BFC6-9F14C4C22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76" y="3547872"/>
            <a:ext cx="6873100" cy="20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¿Qué pasa con la línea de totales?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r>
              <a:rPr lang="es-ES" dirty="0"/>
              <a:t>Columnas que no suman o restan correctamente</a:t>
            </a:r>
          </a:p>
          <a:p>
            <a:pPr lvl="1"/>
            <a:r>
              <a:rPr lang="es-ES" dirty="0"/>
              <a:t>Es difícil de explicar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A298D5-0388-4A69-B523-0BD02C5E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556792"/>
            <a:ext cx="79533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Calcular totales</a:t>
            </a:r>
          </a:p>
          <a:p>
            <a:pPr lvl="1"/>
            <a:r>
              <a:rPr lang="es-ES" dirty="0"/>
              <a:t>Excluir el valor total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E2E0D-3530-4E20-AE5B-121E2B35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45" y="1903347"/>
            <a:ext cx="7672909" cy="19362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B8EEFDB-AD06-46B2-847E-65E7F45C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7" y="4005652"/>
            <a:ext cx="4248472" cy="20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Calcular totales</a:t>
            </a:r>
          </a:p>
          <a:p>
            <a:pPr lvl="1"/>
            <a:r>
              <a:rPr lang="es-ES" dirty="0"/>
              <a:t>Calcular total sumando las diferencias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8D19C-5698-4CFA-AF4E-E639E4AF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50" y="4267406"/>
            <a:ext cx="4896544" cy="18886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CAC833-5C35-458A-99EF-B5A6B7F5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71" y="1858564"/>
            <a:ext cx="5632301" cy="23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Dirección de filtro cruzado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5F175F8-F18D-4FCB-958D-4F9D93F1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77271"/>
            <a:ext cx="5410200" cy="23526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89E1F8-D269-4D2E-986B-3985C8BF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89" y="2377271"/>
            <a:ext cx="2276475" cy="2219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B11DED4-029D-489E-9B30-48C023C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5868"/>
            <a:ext cx="3657600" cy="323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ED6F49C-DF60-453C-80F3-783EB4D73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36" y="1822751"/>
            <a:ext cx="5257800" cy="314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2BA5AD2-C670-4EE6-806F-8F44F504C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626" y="1299141"/>
            <a:ext cx="2743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dirección de filtro cruzado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romper la estructura del modelo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r>
              <a:rPr lang="es-ES" dirty="0"/>
              <a:t>No crear columnas calculadas</a:t>
            </a:r>
          </a:p>
          <a:p>
            <a:pPr lvl="2"/>
            <a:r>
              <a:rPr lang="es-ES" dirty="0"/>
              <a:t>No cambiar la dirección de filtro entre tablas</a:t>
            </a:r>
          </a:p>
          <a:p>
            <a:pPr lvl="1"/>
            <a:r>
              <a:rPr lang="es-ES" dirty="0"/>
              <a:t>Utilizar DAX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endParaRPr lang="es-ES" dirty="0"/>
          </a:p>
          <a:p>
            <a:pPr lvl="1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EB8D28-CE47-4F4C-92E0-1F4E8323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80082"/>
            <a:ext cx="5543550" cy="581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319E49-0AB4-411D-9276-160D18315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444140"/>
            <a:ext cx="5467350" cy="5334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AD46873-D2F9-48C8-A9D4-EF2AF41C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32" y="1340768"/>
            <a:ext cx="4824536" cy="19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4EFD83-07D1-47B5-B150-CEEBD96F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lógica de negocio con DAX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9C3DCA-DB1B-4E47-8669-CF048464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Y otra vez más</a:t>
            </a:r>
            <a:r>
              <a:rPr lang="en-US" dirty="0"/>
              <a:t>, </a:t>
            </a:r>
            <a:r>
              <a:rPr lang="es-ES" dirty="0"/>
              <a:t>la solución la trae </a:t>
            </a:r>
            <a:r>
              <a:rPr lang="en-US" dirty="0"/>
              <a:t>DAX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CALCULATE() + CROSSFILTER()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EB8D28-CE47-4F4C-92E0-1F4E8323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94" y="1980309"/>
            <a:ext cx="5543550" cy="581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319E49-0AB4-411D-9276-160D18315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37" y="2701183"/>
            <a:ext cx="5467350" cy="533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D6FAE3-70E2-479E-B5A7-E68B9A3DF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0274"/>
            <a:ext cx="9144000" cy="19396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19DC27-BBF1-4444-9527-906BFCF73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" y="3514280"/>
            <a:ext cx="9144000" cy="19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A4752-E977-4917-BCA2-240323172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BI de tiempo con DAX</a:t>
            </a:r>
            <a:endParaRPr lang="en-U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1AE5113-8BA6-4D82-BFAF-9439708D6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4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calendario con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Tabla calendario dinámico de fechas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Tabla calendario y columnas adicionales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6AF37E-AC9A-478F-9532-2CB9086C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4" y="3182761"/>
            <a:ext cx="3696409" cy="15841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8B5D0F-A637-40CF-AE48-150A6044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428247"/>
            <a:ext cx="2943225" cy="790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A30EBB-3DDA-4F66-9B1E-A895892D0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47" y="3182761"/>
            <a:ext cx="4807769" cy="20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Modelado tabular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D7F6A2-E287-408D-B272-D809724CD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calendario con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Plantilla para tabla calendario DAX por SQLBI</a:t>
            </a:r>
            <a:endParaRPr lang="es-ES" dirty="0">
              <a:hlinkClick r:id="" action="ppaction://noaction"/>
            </a:endParaRPr>
          </a:p>
          <a:p>
            <a:pPr lvl="1"/>
            <a:r>
              <a:rPr lang="es-ES" dirty="0">
                <a:hlinkClick r:id="" action="ppaction://noaction"/>
              </a:rPr>
              <a:t>https://www.sqlbi.com/articles/reference-date-table-in-dax-and-power-bi/</a:t>
            </a:r>
            <a:r>
              <a:rPr lang="es-ES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263D5-B651-4906-8046-8DD2DF01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54" y="2781300"/>
            <a:ext cx="2582426" cy="8197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73BE4B-1531-468F-BA4D-E6A2E7F9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51" y="2781300"/>
            <a:ext cx="648789" cy="24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96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requisitos de BI de tiempos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Acumulados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41777C-561E-48EB-9EE0-9BA369F7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1" y="1251992"/>
            <a:ext cx="4829175" cy="304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DCC6E1-9895-4B4F-9786-6F838243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3" y="1556792"/>
            <a:ext cx="6686550" cy="5619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122DDD-3BE5-4113-94A8-DEB7B9CD4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065" y="2158405"/>
            <a:ext cx="3405322" cy="41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requisitos de BI de tiempos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Comparación</a:t>
            </a:r>
          </a:p>
          <a:p>
            <a:pPr lvl="1"/>
            <a:r>
              <a:rPr lang="es-ES" dirty="0"/>
              <a:t>Funciones BI de tiempo con DAX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C714A4-D0AF-4526-9592-3EBA58A4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74" y="1853200"/>
            <a:ext cx="3667125" cy="571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2E86E7-BF48-4342-BE08-9843204C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9" y="1853200"/>
            <a:ext cx="3876675" cy="571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70F7F6-DB53-4282-B022-79435CFC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424700"/>
            <a:ext cx="6318646" cy="14309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6E847E-1124-4ABB-A095-38793E705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912" y="3433948"/>
            <a:ext cx="3489624" cy="28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requisitos de BI de tiempos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ym typeface="Wingdings" panose="05000000000000000000" pitchFamily="2" charset="2"/>
              </a:rPr>
              <a:t>Funcionalidad Hipótesis o </a:t>
            </a:r>
            <a:r>
              <a:rPr lang="en-US" dirty="0">
                <a:sym typeface="Wingdings" panose="05000000000000000000" pitchFamily="2" charset="2"/>
              </a:rPr>
              <a:t>What</a:t>
            </a:r>
            <a:r>
              <a:rPr lang="es-ES" dirty="0">
                <a:sym typeface="Wingdings" panose="05000000000000000000" pitchFamily="2" charset="2"/>
              </a:rPr>
              <a:t> IF </a:t>
            </a:r>
            <a:endParaRPr lang="es-ES" dirty="0"/>
          </a:p>
          <a:p>
            <a:pPr lvl="2"/>
            <a:endParaRPr lang="en-U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AE947B-3639-425D-8D59-054EB49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96136"/>
            <a:ext cx="3678163" cy="34657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6B9756-9694-4AF6-9234-3EB44A33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63" y="2239061"/>
            <a:ext cx="1971675" cy="1085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618C090-2DA9-42C5-9127-C7887F121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63" y="3686494"/>
            <a:ext cx="23050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requisitos de BI de tiempos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ym typeface="Wingdings" panose="05000000000000000000" pitchFamily="2" charset="2"/>
              </a:rPr>
              <a:t>Funcionalidad Hipótesis o </a:t>
            </a:r>
            <a:r>
              <a:rPr lang="en-US" dirty="0">
                <a:sym typeface="Wingdings" panose="05000000000000000000" pitchFamily="2" charset="2"/>
              </a:rPr>
              <a:t>What</a:t>
            </a:r>
            <a:r>
              <a:rPr lang="es-ES" dirty="0">
                <a:sym typeface="Wingdings" panose="05000000000000000000" pitchFamily="2" charset="2"/>
              </a:rPr>
              <a:t> IF </a:t>
            </a:r>
            <a:endParaRPr lang="es-ES" dirty="0"/>
          </a:p>
          <a:p>
            <a:pPr lvl="2"/>
            <a:endParaRPr lang="en-U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3B12F7-F23E-4FB2-B34E-7DB67F82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54" y="2762418"/>
            <a:ext cx="7338590" cy="32987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88FD30-C23B-49A9-BAFF-F28DE0DF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54" y="2869417"/>
            <a:ext cx="7410598" cy="32416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91C892-12A4-4875-9ED5-C53047E2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54" y="1421894"/>
            <a:ext cx="5591175" cy="542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5B0FC2-1993-4F0A-A766-9000D6493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05" y="2000421"/>
            <a:ext cx="77724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Solucionar requisitos de BI de tiempos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Rangos dinámicos</a:t>
            </a:r>
          </a:p>
          <a:p>
            <a:pPr lvl="1"/>
            <a:r>
              <a:rPr lang="es-ES" dirty="0"/>
              <a:t>Funciones BI de tiempo con DAX</a:t>
            </a:r>
          </a:p>
          <a:p>
            <a:pPr lvl="1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CAE615-1C65-4DDB-BDF1-3F1F88F2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33096"/>
            <a:ext cx="7639050" cy="533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D14C99-940C-47A5-8819-D2D2159C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2" y="1844824"/>
            <a:ext cx="6010275" cy="552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D37AFC-81B4-4F36-BC20-9FAE1C3F1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62" y="3032510"/>
            <a:ext cx="5934075" cy="5048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359FA8-371C-4CC3-B749-5BBC256C6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62" y="3703401"/>
            <a:ext cx="6044534" cy="21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Modelado, múltiples fechas y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Múltiples relaciones, solo una activa</a:t>
            </a:r>
          </a:p>
          <a:p>
            <a:pPr lvl="1"/>
            <a:r>
              <a:rPr lang="es-ES" dirty="0"/>
              <a:t>Función</a:t>
            </a:r>
            <a:r>
              <a:rPr lang="en-US" dirty="0"/>
              <a:t> USERELATIONSHIP()</a:t>
            </a:r>
          </a:p>
          <a:p>
            <a:pPr lvl="1"/>
            <a:r>
              <a:rPr lang="es-ES" dirty="0"/>
              <a:t>Tiene que existir la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79B2F7-E11D-41F7-8FEC-A49295B0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60" y="1340768"/>
            <a:ext cx="2345287" cy="19602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C721F5-3C09-4BC0-83CE-57E4C899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32" y="2768724"/>
            <a:ext cx="6153150" cy="619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6A26E1-38D8-48A4-A00C-427414EE5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7" y="2435349"/>
            <a:ext cx="4495800" cy="3333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BC2C20-0D42-4B2A-99A0-EC039B03A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506" y="3757348"/>
            <a:ext cx="4158952" cy="18444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79F4326-CB0A-442B-8612-B57260456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696377"/>
            <a:ext cx="3436339" cy="14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Modelado, múltiples fechas y DAX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Múltiples tablas calendario</a:t>
            </a:r>
          </a:p>
          <a:p>
            <a:endParaRPr lang="es-ES" dirty="0"/>
          </a:p>
          <a:p>
            <a:endParaRPr lang="es-ES" dirty="0"/>
          </a:p>
          <a:p>
            <a:pPr lvl="1"/>
            <a:r>
              <a:rPr lang="es-ES" dirty="0"/>
              <a:t>Crear una tabla nueva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CB5A23-DC3F-4875-9926-13BE8FB9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26" y="1340768"/>
            <a:ext cx="5887666" cy="11803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0CE4D5-FD92-4227-99A9-6D2C949F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996952"/>
            <a:ext cx="2114550" cy="314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2DA85F-2E68-4C8F-9B51-F284FD62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96640"/>
            <a:ext cx="8362950" cy="2543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B1437A-F926-48DC-AC1E-9A2FACE05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3500117"/>
            <a:ext cx="8343900" cy="2524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8FF88A4-81C2-4596-B7B5-0C597F86E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3532546"/>
            <a:ext cx="8353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CE72-A4D2-4274-BD4F-4E69E2459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325574-C020-4BCA-92FA-D2787C01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52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0F4A97A-DF7F-465C-A07A-16EB0D5C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F82A821-78A7-4D63-83BD-E46DAFB88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mejor amigo de un buen informe es un buen uso de DAX</a:t>
            </a:r>
          </a:p>
          <a:p>
            <a:r>
              <a:rPr lang="es-ES" dirty="0"/>
              <a:t>El mejor amigo de DAX es un buen modelo tabular</a:t>
            </a:r>
          </a:p>
          <a:p>
            <a:pPr lvl="1"/>
            <a:r>
              <a:rPr lang="es-ES" dirty="0"/>
              <a:t>Trabajar con medidas</a:t>
            </a:r>
          </a:p>
          <a:p>
            <a:pPr lvl="1"/>
            <a:r>
              <a:rPr lang="es-ES" dirty="0"/>
              <a:t>Trabajar con variables</a:t>
            </a:r>
          </a:p>
          <a:p>
            <a:r>
              <a:rPr lang="es-ES" dirty="0"/>
              <a:t>Hay que evitar a toda costa</a:t>
            </a:r>
          </a:p>
          <a:p>
            <a:pPr lvl="1"/>
            <a:r>
              <a:rPr lang="es-ES" dirty="0"/>
              <a:t>Columnas calculadas</a:t>
            </a:r>
          </a:p>
          <a:p>
            <a:pPr lvl="1"/>
            <a:r>
              <a:rPr lang="es-ES" dirty="0"/>
              <a:t>Doble dirección de filtrado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8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Tabla única</a:t>
            </a:r>
          </a:p>
          <a:p>
            <a:pPr lvl="1"/>
            <a:r>
              <a:rPr lang="es-ES" dirty="0"/>
              <a:t>Estilo Excel, de antes de 2013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Copo de nieve</a:t>
            </a:r>
          </a:p>
          <a:p>
            <a:pPr marL="1273712" lvl="1" indent="-453614"/>
            <a:r>
              <a:rPr lang="es-ES" dirty="0"/>
              <a:t>Normalizado</a:t>
            </a:r>
          </a:p>
          <a:p>
            <a:pPr marL="1273712" lvl="1" indent="-453614"/>
            <a:r>
              <a:rPr lang="es-ES" dirty="0"/>
              <a:t>Enlaces entre tablas de dimensiones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D7042D-5FE8-4502-9A6E-D34347A8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769072"/>
            <a:ext cx="4110329" cy="11942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1BC2C2-5D4E-4599-B4ED-C9CC44F4D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" y="1916832"/>
            <a:ext cx="9036496" cy="9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CE72-A4D2-4274-BD4F-4E69E2459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¿Preguntas?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325574-C020-4BCA-92FA-D2787C01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Gracias </a:t>
            </a:r>
          </a:p>
        </p:txBody>
      </p:sp>
    </p:spTree>
    <p:extLst>
      <p:ext uri="{BB962C8B-B14F-4D97-AF65-F5344CB8AC3E}">
        <p14:creationId xmlns:p14="http://schemas.microsoft.com/office/powerpoint/2010/main" val="1011348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CE72-A4D2-4274-BD4F-4E69E2459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325574-C020-4BCA-92FA-D2787C01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4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Cursos gratuitos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Desde</a:t>
            </a:r>
            <a:r>
              <a:rPr lang="en-US" dirty="0"/>
              <a:t> SQLBI</a:t>
            </a:r>
          </a:p>
          <a:p>
            <a:pPr lvl="1"/>
            <a:r>
              <a:rPr lang="en-US" dirty="0">
                <a:hlinkClick r:id="rId3"/>
              </a:rPr>
              <a:t>https://www.sqlbi.com/training/</a:t>
            </a:r>
            <a:endParaRPr lang="en-US" dirty="0"/>
          </a:p>
          <a:p>
            <a:endParaRPr lang="en-U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C173B-5D1E-4C84-9C07-2D4F1FAA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276872"/>
            <a:ext cx="6955161" cy="15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1FC0F-E103-4A47-91E0-67018B104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Libros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E69A1D-AF56-45D9-94F6-8D702E35A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04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Libros</a:t>
            </a:r>
          </a:p>
          <a:p>
            <a:pPr lvl="1"/>
            <a:r>
              <a:rPr lang="en-US" dirty="0">
                <a:hlinkClick r:id="rId3"/>
              </a:rPr>
              <a:t>Exam Ref 70-778 Analyzing and Visualizing Data by Using Microsoft Power BI</a:t>
            </a:r>
            <a:endParaRPr lang="en-U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DC2D50-E1B4-42D6-90AF-D9AF82AD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12" y="2619240"/>
            <a:ext cx="2126090" cy="25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Libros</a:t>
            </a:r>
          </a:p>
          <a:p>
            <a:pPr lvl="1"/>
            <a:r>
              <a:rPr lang="en-US" dirty="0">
                <a:hlinkClick r:id="rId3"/>
              </a:rPr>
              <a:t>The Definitive Guide to DAX</a:t>
            </a:r>
            <a:r>
              <a:rPr lang="en-U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6F6B97-A7B8-44DA-80DE-AEF1CF98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32" y="2682225"/>
            <a:ext cx="1958078" cy="23865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5922AE-80EF-4E58-B8FE-C10A42FA2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92" y="2679813"/>
            <a:ext cx="1958078" cy="23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4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Libros</a:t>
            </a:r>
          </a:p>
          <a:p>
            <a:pPr lvl="1"/>
            <a:r>
              <a:rPr lang="en-US" dirty="0">
                <a:hlinkClick r:id="rId3"/>
              </a:rPr>
              <a:t>Analyzing Data with Power BI and Power Pivot for Excel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B2FD2C-553B-46F7-8747-0DE1B7957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7" y="2648767"/>
            <a:ext cx="1885565" cy="23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15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Libros</a:t>
            </a:r>
          </a:p>
          <a:p>
            <a:pPr lvl="1"/>
            <a:r>
              <a:rPr lang="en-US" dirty="0">
                <a:hlinkClick r:id="rId3" action="ppaction://hlinkfile"/>
              </a:rPr>
              <a:t>Beginning DAX with Power BI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6E5F8A-B8BB-4702-97C1-81019106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881" y="1988840"/>
            <a:ext cx="2754238" cy="39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01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Libros</a:t>
            </a:r>
          </a:p>
          <a:p>
            <a:pPr lvl="1" fontAlgn="base"/>
            <a:r>
              <a:rPr lang="en-US" dirty="0">
                <a:hlinkClick r:id="rId3"/>
              </a:rPr>
              <a:t>Pro DAX with Power BI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ECA4AB-0BE2-4EC8-9741-5E7CCE38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267" y="2132856"/>
            <a:ext cx="2487465" cy="35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Estrella</a:t>
            </a:r>
          </a:p>
          <a:p>
            <a:pPr marL="1273712" lvl="1" indent="-453614"/>
            <a:r>
              <a:rPr lang="es-ES" dirty="0"/>
              <a:t>Modelo </a:t>
            </a:r>
            <a:r>
              <a:rPr lang="es-ES" dirty="0" err="1"/>
              <a:t>de-normalizado</a:t>
            </a:r>
            <a:endParaRPr lang="es-ES" dirty="0"/>
          </a:p>
          <a:p>
            <a:pPr marL="1273712" lvl="1" indent="-453614"/>
            <a:r>
              <a:rPr lang="es-ES" dirty="0"/>
              <a:t>Dimensiones y hechos relacionados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D7DFBF-3A6A-4C78-836D-C1E9E03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76" y="2458269"/>
            <a:ext cx="4915648" cy="36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B9837A1-0D72-45CA-A2E2-10BDB025D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16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  <a:p>
            <a:pPr lvl="1"/>
            <a:r>
              <a:rPr lang="es-ES" dirty="0"/>
              <a:t>Power BI esencial</a:t>
            </a:r>
          </a:p>
          <a:p>
            <a:pPr lvl="2"/>
            <a:r>
              <a:rPr lang="es-ES" dirty="0">
                <a:hlinkClick r:id="rId3"/>
              </a:rPr>
              <a:t>https://www.linkedin.com/learning/power-bi-esencial</a:t>
            </a:r>
            <a:r>
              <a:rPr lang="es-ES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BDBC2-EBE8-4D99-A6CD-97AD1475C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5978950" cy="33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3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  <a:p>
            <a:pPr lvl="1"/>
            <a:r>
              <a:rPr lang="es-ES" dirty="0"/>
              <a:t>Power BI avanzado</a:t>
            </a:r>
          </a:p>
          <a:p>
            <a:pPr lvl="2"/>
            <a:r>
              <a:rPr lang="es-ES" dirty="0">
                <a:hlinkClick r:id="rId3"/>
              </a:rPr>
              <a:t>https://www.linkedin.com/learning/power-bi-avanzado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E29758-5632-4EC4-B908-D9C99C07C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824911"/>
            <a:ext cx="6156176" cy="32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81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  <a:p>
            <a:pPr lvl="1"/>
            <a:r>
              <a:rPr lang="es-ES" dirty="0"/>
              <a:t>El análisis de datos en el mundo de la empresa</a:t>
            </a:r>
          </a:p>
          <a:p>
            <a:pPr lvl="2"/>
            <a:r>
              <a:rPr lang="en-US" dirty="0">
                <a:hlinkClick r:id="rId3"/>
              </a:rPr>
              <a:t>https://www.linkedin.com/learning/aprende-analisis-de-datos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32B3D6-5D5F-4229-99F3-D4E2EF0B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5" y="2780928"/>
            <a:ext cx="8107420" cy="28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53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  <a:p>
            <a:pPr lvl="1"/>
            <a:r>
              <a:rPr lang="en-US" dirty="0"/>
              <a:t>Power</a:t>
            </a:r>
            <a:r>
              <a:rPr lang="es-ES" dirty="0"/>
              <a:t> BI para principiantes: Análisis de datos</a:t>
            </a:r>
          </a:p>
          <a:p>
            <a:pPr lvl="1"/>
            <a:r>
              <a:rPr lang="en-US" dirty="0">
                <a:hlinkClick r:id="rId3"/>
              </a:rPr>
              <a:t>https://www.linkedin.com/learning/power-bi-para-principiantes-analisis-de-datos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583786-F826-4FC7-9C1E-059FC4B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08" y="2975809"/>
            <a:ext cx="7110943" cy="31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4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Cursos LinkedIn</a:t>
            </a:r>
          </a:p>
          <a:p>
            <a:pPr lvl="1"/>
            <a:r>
              <a:rPr lang="es-ES" dirty="0"/>
              <a:t>Excel Business </a:t>
            </a:r>
            <a:r>
              <a:rPr lang="en-US" dirty="0"/>
              <a:t>Intelligence</a:t>
            </a:r>
            <a:r>
              <a:rPr lang="es-ES" dirty="0"/>
              <a:t> 3: </a:t>
            </a:r>
            <a:r>
              <a:rPr lang="en-US" dirty="0"/>
              <a:t>Power Pivot </a:t>
            </a:r>
            <a:r>
              <a:rPr lang="es-ES" dirty="0"/>
              <a:t>y DAX</a:t>
            </a:r>
          </a:p>
          <a:p>
            <a:pPr lvl="1"/>
            <a:r>
              <a:rPr lang="es-ES" dirty="0"/>
              <a:t> </a:t>
            </a:r>
            <a:r>
              <a:rPr lang="en-US" dirty="0">
                <a:hlinkClick r:id="rId3"/>
              </a:rPr>
              <a:t>https://www.linkedin.com/learning/excel-business-intelligence-3-power-pivot-y-dax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884E8D-CF1D-41BD-86E4-724C6677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2" y="2791429"/>
            <a:ext cx="8424936" cy="3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4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Foro</a:t>
            </a:r>
          </a:p>
          <a:p>
            <a:pPr lvl="1"/>
            <a:r>
              <a:rPr lang="en-US" dirty="0">
                <a:hlinkClick r:id="rId3"/>
              </a:rPr>
              <a:t>https://foro.poweredsolutions.co/</a:t>
            </a:r>
            <a:r>
              <a:rPr lang="en-US" dirty="0"/>
              <a:t> 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B863DC-2AAB-4BE5-8E16-F4ABDE5C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31" y="2122492"/>
            <a:ext cx="7483337" cy="33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1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Recursos de aprendizaje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Recursos desde Microsoft.</a:t>
            </a:r>
          </a:p>
          <a:p>
            <a:pPr lvl="1"/>
            <a:r>
              <a:rPr lang="en-US" sz="2000" dirty="0">
                <a:hlinkClick r:id="rId2"/>
              </a:rPr>
              <a:t>https://docs.microsoft.com/en-us/learn/browse/?term=power%20bi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https://docs.microsoft.com/en-us/power-bi/guided-learning/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https://docs.microsoft.com/en-us/power-bi/</a:t>
            </a:r>
            <a:endParaRPr lang="en-US" sz="2000" dirty="0"/>
          </a:p>
          <a:p>
            <a:pPr lvl="1"/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BA37AC-3980-493F-936D-AFABBC32A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85" y="2567444"/>
            <a:ext cx="2106247" cy="22819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CCBA5E-9B42-438B-80F4-74DB9CD5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799" y="2563951"/>
            <a:ext cx="2976327" cy="22819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23F902-B532-4B54-A713-E29A6CA70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693" y="2564904"/>
            <a:ext cx="3550144" cy="22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Vídeos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  <a:p>
            <a:pPr lvl="1"/>
            <a:r>
              <a:rPr lang="en-US" dirty="0">
                <a:hlinkClick r:id="rId2"/>
              </a:rPr>
              <a:t>https://www.youtube.com/user/mspowerbi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https://www.youtube.com/channel/UCFp1vaKzpfvoGai0vE5VJ0w</a:t>
            </a:r>
            <a:endParaRPr lang="en-US" dirty="0"/>
          </a:p>
          <a:p>
            <a:pPr lvl="1"/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B415F1-D5E7-49B9-9804-095AA2B3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5" y="3429001"/>
            <a:ext cx="3704167" cy="17728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FAED81-FCB7-43D8-8E7D-0EDDA9021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94" y="3429001"/>
            <a:ext cx="4930827" cy="15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1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Comunidad Power 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Maravillosa y útil comunidad de usuarios de Power BI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s-ES" dirty="0"/>
              <a:t>👍</a:t>
            </a:r>
          </a:p>
          <a:p>
            <a:pPr lvl="1"/>
            <a:r>
              <a:rPr lang="en-US" dirty="0">
                <a:hlinkClick r:id="rId2"/>
              </a:rPr>
              <a:t>https://community.powerbi.com/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Power BI User Groups</a:t>
            </a:r>
          </a:p>
          <a:p>
            <a:pPr lvl="2"/>
            <a:r>
              <a:rPr lang="en-US" dirty="0">
                <a:hlinkClick r:id="rId3"/>
              </a:rPr>
              <a:t>https://www.pbiusergroup.com/home</a:t>
            </a:r>
            <a:endParaRPr lang="es-ES" dirty="0"/>
          </a:p>
          <a:p>
            <a:pPr lvl="1"/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B49947-2464-48D3-ACBB-C977F2469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18" y="2402738"/>
            <a:ext cx="3747849" cy="9050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DF3E64-0E12-416C-A5CF-1837AAB0E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814" y="4455262"/>
            <a:ext cx="2643659" cy="12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1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Medidas base con DAX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6DA61A-54E1-486C-A7F2-F49C6B457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Medidas base sobre única columna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Agregar una columna</a:t>
            </a:r>
          </a:p>
          <a:p>
            <a:endParaRPr lang="es-ES" dirty="0"/>
          </a:p>
          <a:p>
            <a:pPr lvl="1"/>
            <a:r>
              <a:rPr lang="es-ES" dirty="0"/>
              <a:t>No utilizar las columnas base</a:t>
            </a:r>
          </a:p>
          <a:p>
            <a:pPr lvl="1"/>
            <a:r>
              <a:rPr lang="es-ES" dirty="0"/>
              <a:t>Ocultar columnas base</a:t>
            </a:r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0DE528-2487-4C5A-A356-618FEF72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08" y="1412776"/>
            <a:ext cx="4121971" cy="4320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42EBEB-5A97-45E1-A354-18B1EC291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052736"/>
            <a:ext cx="15621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Medidas base sobre única columna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Contar filas o registros</a:t>
            </a:r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42EBEB-5A97-45E1-A354-18B1EC29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764704"/>
            <a:ext cx="1562100" cy="1838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32157E-228F-468C-8264-0D5B4EE7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09" y="1360016"/>
            <a:ext cx="3657600" cy="323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26680-4E90-4452-A44F-2D672B246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22" y="1703369"/>
            <a:ext cx="5257800" cy="314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405BEF-78B6-4599-B4F3-415289D6F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2037197"/>
            <a:ext cx="3190875" cy="3714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912C75-D986-4FEB-B1E0-0FE3C2C6E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2989076"/>
            <a:ext cx="1562100" cy="25956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1C37F7-05FF-4296-9D27-64E6D9F87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966" y="2658716"/>
            <a:ext cx="4791075" cy="2333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5E41E4-A5F9-494F-8258-042042B158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909" y="2596474"/>
            <a:ext cx="4867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Medidas base sobre más de una columna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Agregar más de una columna una tabla</a:t>
            </a:r>
          </a:p>
          <a:p>
            <a:endParaRPr lang="es-ES" dirty="0"/>
          </a:p>
          <a:p>
            <a:pPr lvl="1"/>
            <a:r>
              <a:rPr lang="es-ES" dirty="0"/>
              <a:t>Iteradores DAX </a:t>
            </a:r>
          </a:p>
          <a:p>
            <a:pPr lvl="1"/>
            <a:r>
              <a:rPr lang="es-ES" dirty="0"/>
              <a:t>No crear columnas calculadas</a:t>
            </a:r>
          </a:p>
          <a:p>
            <a:pPr lvl="1"/>
            <a:r>
              <a:rPr lang="es-ES" dirty="0"/>
              <a:t>Ocultar columnas base</a:t>
            </a:r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A2E28-E604-4E40-A4CA-BC71A46C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04" y="1484784"/>
            <a:ext cx="5657850" cy="381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02EA51-BAA8-439C-B9FD-FF990933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645024"/>
            <a:ext cx="15621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983</Words>
  <Application>Microsoft Office PowerPoint</Application>
  <PresentationFormat>Presentación en pantalla (4:3)</PresentationFormat>
  <Paragraphs>298</Paragraphs>
  <Slides>59</Slides>
  <Notes>32</Notes>
  <HiddenSlides>18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8" baseType="lpstr">
      <vt:lpstr>Arial</vt:lpstr>
      <vt:lpstr>Calibri</vt:lpstr>
      <vt:lpstr>Candara</vt:lpstr>
      <vt:lpstr>Corbel</vt:lpstr>
      <vt:lpstr>Georgia</vt:lpstr>
      <vt:lpstr>Gill Sans MT</vt:lpstr>
      <vt:lpstr>Gill Sans MT Condensed</vt:lpstr>
      <vt:lpstr>Tahoma</vt:lpstr>
      <vt:lpstr>Tema de Office</vt:lpstr>
      <vt:lpstr>Presentación de PowerPoint</vt:lpstr>
      <vt:lpstr>Agenda</vt:lpstr>
      <vt:lpstr>Modelado tabular</vt:lpstr>
      <vt:lpstr>Modelos</vt:lpstr>
      <vt:lpstr>Modelos</vt:lpstr>
      <vt:lpstr> Medidas base con DAX</vt:lpstr>
      <vt:lpstr>Medidas base sobre única columna</vt:lpstr>
      <vt:lpstr>Medidas base sobre única columna</vt:lpstr>
      <vt:lpstr>Medidas base sobre más de una columna</vt:lpstr>
      <vt:lpstr>Medidas base sobre más de una columna</vt:lpstr>
      <vt:lpstr>Reutilizar medidas base sin modificar contexto</vt:lpstr>
      <vt:lpstr> Filtros, lógica de negocio y DAX</vt:lpstr>
      <vt:lpstr>Filtros y contextos en DAX</vt:lpstr>
      <vt:lpstr>Filtros y contextos en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Crear lógica de negocio con DAX</vt:lpstr>
      <vt:lpstr>Solucionar dirección de filtro cruzado</vt:lpstr>
      <vt:lpstr>Crear lógica de negocio con DAX</vt:lpstr>
      <vt:lpstr>BI de tiempo con DAX</vt:lpstr>
      <vt:lpstr>Tabla calendario con DAX</vt:lpstr>
      <vt:lpstr>Tabla calendario con DAX</vt:lpstr>
      <vt:lpstr>Solucionar requisitos de BI de tiempos</vt:lpstr>
      <vt:lpstr>Solucionar requisitos de BI de tiempos</vt:lpstr>
      <vt:lpstr>Solucionar requisitos de BI de tiempos</vt:lpstr>
      <vt:lpstr>Solucionar requisitos de BI de tiempos</vt:lpstr>
      <vt:lpstr>Solucionar requisitos de BI de tiempos</vt:lpstr>
      <vt:lpstr>Modelado, múltiples fechas y DAX</vt:lpstr>
      <vt:lpstr>Modelado, múltiples fechas y DAX</vt:lpstr>
      <vt:lpstr>Conclusiones</vt:lpstr>
      <vt:lpstr>Conclusiones</vt:lpstr>
      <vt:lpstr>¿Preguntas?</vt:lpstr>
      <vt:lpstr>Muchas Gracias </vt:lpstr>
      <vt:lpstr>Cursos</vt:lpstr>
      <vt:lpstr>Cursos gratuitos</vt:lpstr>
      <vt:lpstr>Libros</vt:lpstr>
      <vt:lpstr>Recursos</vt:lpstr>
      <vt:lpstr>Recursos</vt:lpstr>
      <vt:lpstr>Recursos</vt:lpstr>
      <vt:lpstr>Recursos</vt:lpstr>
      <vt:lpstr>Recursos</vt:lpstr>
      <vt:lpstr>Cursos LinkedIn</vt:lpstr>
      <vt:lpstr>Recursos</vt:lpstr>
      <vt:lpstr>Recursos</vt:lpstr>
      <vt:lpstr>Recursos</vt:lpstr>
      <vt:lpstr>Recursos</vt:lpstr>
      <vt:lpstr>Recursos</vt:lpstr>
      <vt:lpstr>Recursos</vt:lpstr>
      <vt:lpstr>Recursos de aprendizaje</vt:lpstr>
      <vt:lpstr>Vídeos</vt:lpstr>
      <vt:lpstr>Comunidad Power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Fonseca Roberto</dc:creator>
  <cp:lastModifiedBy>Ana María Bisbé York</cp:lastModifiedBy>
  <cp:revision>144</cp:revision>
  <dcterms:created xsi:type="dcterms:W3CDTF">2016-11-13T21:06:54Z</dcterms:created>
  <dcterms:modified xsi:type="dcterms:W3CDTF">2020-04-12T21:22:50Z</dcterms:modified>
</cp:coreProperties>
</file>